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76" r:id="rId16"/>
    <p:sldId id="277" r:id="rId17"/>
    <p:sldId id="278" r:id="rId18"/>
    <p:sldId id="279" r:id="rId19"/>
    <p:sldId id="280" r:id="rId20"/>
    <p:sldId id="291" r:id="rId21"/>
    <p:sldId id="292" r:id="rId22"/>
    <p:sldId id="281" r:id="rId23"/>
    <p:sldId id="282" r:id="rId24"/>
    <p:sldId id="283" r:id="rId25"/>
    <p:sldId id="271" r:id="rId26"/>
    <p:sldId id="284" r:id="rId27"/>
    <p:sldId id="268" r:id="rId28"/>
    <p:sldId id="272" r:id="rId29"/>
    <p:sldId id="273" r:id="rId30"/>
    <p:sldId id="274" r:id="rId31"/>
    <p:sldId id="275" r:id="rId32"/>
    <p:sldId id="285" r:id="rId33"/>
    <p:sldId id="286" r:id="rId34"/>
    <p:sldId id="287" r:id="rId35"/>
    <p:sldId id="288" r:id="rId36"/>
    <p:sldId id="294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40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639A30-812E-45B0-A141-663012C2C9BD}" type="datetimeFigureOut">
              <a:rPr lang="pl-PL" smtClean="0"/>
              <a:t>2014-01-28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34BC6E-4BFC-4A86-B53E-CBCA9129C95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39A30-812E-45B0-A141-663012C2C9BD}" type="datetimeFigureOut">
              <a:rPr lang="pl-PL" smtClean="0"/>
              <a:t>2014-01-28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4BC6E-4BFC-4A86-B53E-CBCA9129C95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39A30-812E-45B0-A141-663012C2C9BD}" type="datetimeFigureOut">
              <a:rPr lang="pl-PL" smtClean="0"/>
              <a:t>2014-01-28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4BC6E-4BFC-4A86-B53E-CBCA9129C95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39A30-812E-45B0-A141-663012C2C9BD}" type="datetimeFigureOut">
              <a:rPr lang="pl-PL" smtClean="0"/>
              <a:t>2014-01-28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4BC6E-4BFC-4A86-B53E-CBCA9129C95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slow">
    <p:pull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39A30-812E-45B0-A141-663012C2C9BD}" type="datetimeFigureOut">
              <a:rPr lang="pl-PL" smtClean="0"/>
              <a:t>2014-01-28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4BC6E-4BFC-4A86-B53E-CBCA9129C95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39A30-812E-45B0-A141-663012C2C9BD}" type="datetimeFigureOut">
              <a:rPr lang="pl-PL" smtClean="0"/>
              <a:t>2014-01-28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4BC6E-4BFC-4A86-B53E-CBCA9129C95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39A30-812E-45B0-A141-663012C2C9BD}" type="datetimeFigureOut">
              <a:rPr lang="pl-PL" smtClean="0"/>
              <a:t>2014-01-28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4BC6E-4BFC-4A86-B53E-CBCA9129C958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39A30-812E-45B0-A141-663012C2C9BD}" type="datetimeFigureOut">
              <a:rPr lang="pl-PL" smtClean="0"/>
              <a:t>2014-01-28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4BC6E-4BFC-4A86-B53E-CBCA9129C958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39A30-812E-45B0-A141-663012C2C9BD}" type="datetimeFigureOut">
              <a:rPr lang="pl-PL" smtClean="0"/>
              <a:t>2014-01-28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4BC6E-4BFC-4A86-B53E-CBCA9129C95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pull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639A30-812E-45B0-A141-663012C2C9BD}" type="datetimeFigureOut">
              <a:rPr lang="pl-PL" smtClean="0"/>
              <a:t>2014-01-28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4BC6E-4BFC-4A86-B53E-CBCA9129C958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639A30-812E-45B0-A141-663012C2C9BD}" type="datetimeFigureOut">
              <a:rPr lang="pl-PL" smtClean="0"/>
              <a:t>2014-01-28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34BC6E-4BFC-4A86-B53E-CBCA9129C958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639A30-812E-45B0-A141-663012C2C9BD}" type="datetimeFigureOut">
              <a:rPr lang="pl-PL" smtClean="0"/>
              <a:t>2014-01-28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34BC6E-4BFC-4A86-B53E-CBCA9129C95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  <p:sndAc>
      <p:stSnd>
        <p:snd r:embed="rId13" name="click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Jak ciekawie omówić lekturę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…aby </a:t>
            </a:r>
            <a:r>
              <a:rPr lang="pl-PL" dirty="0"/>
              <a:t>lekcje z lekturą były ciekawe, </a:t>
            </a:r>
            <a:r>
              <a:rPr lang="pl-PL" dirty="0" smtClean="0"/>
              <a:t>urozmaicone</a:t>
            </a:r>
          </a:p>
          <a:p>
            <a:r>
              <a:rPr lang="pl-PL" dirty="0" smtClean="0"/>
              <a:t> </a:t>
            </a:r>
            <a:r>
              <a:rPr lang="pl-PL" dirty="0"/>
              <a:t>i stanowiły dla </a:t>
            </a:r>
            <a:r>
              <a:rPr lang="pl-PL" dirty="0" smtClean="0"/>
              <a:t>uczniów </a:t>
            </a:r>
            <a:r>
              <a:rPr lang="pl-PL" dirty="0"/>
              <a:t>bogactwo </a:t>
            </a:r>
            <a:r>
              <a:rPr lang="pl-PL" dirty="0" smtClean="0"/>
              <a:t>przeżyć…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7448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5661248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23528" y="6414864"/>
            <a:ext cx="83910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pPr algn="ctr"/>
            <a:r>
              <a:rPr lang="pl-PL" sz="9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5683614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/>
              <a:t>kryterium poznawcze</a:t>
            </a:r>
            <a:r>
              <a:rPr lang="pl-PL" dirty="0"/>
              <a:t>, a więc teksty służące przekazaniu wiedzy o </a:t>
            </a:r>
            <a:r>
              <a:rPr lang="pl-PL" dirty="0" smtClean="0"/>
              <a:t>kulturze (np</a:t>
            </a:r>
            <a:r>
              <a:rPr lang="pl-PL" dirty="0"/>
              <a:t>. o konwencjach literackich, dziejach literatury itd.).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805264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79069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23528" y="6506487"/>
            <a:ext cx="82809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62382702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Wyklucza się kryteria ideologiczne, światopoglądowe, religijne, polityczne, </a:t>
            </a:r>
            <a:r>
              <a:rPr lang="pl-PL" dirty="0" smtClean="0"/>
              <a:t>społeczne czy </a:t>
            </a:r>
            <a:r>
              <a:rPr lang="pl-PL" dirty="0"/>
              <a:t>moralne, nie dlatego, że są nieistotne, lecz żeby chronić szkołę przed </a:t>
            </a:r>
            <a:r>
              <a:rPr lang="pl-PL" dirty="0" smtClean="0"/>
              <a:t>mechanizmami manipulacji </a:t>
            </a:r>
            <a:r>
              <a:rPr lang="pl-PL" dirty="0"/>
              <a:t>i indoktrynacji.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07" y="5694850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656750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47107" y="6381328"/>
            <a:ext cx="847336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65466104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We wskazywaniu uczniom tekstów należy brać </a:t>
            </a:r>
            <a:r>
              <a:rPr lang="pl-PL" dirty="0" smtClean="0"/>
              <a:t>pod </a:t>
            </a:r>
            <a:r>
              <a:rPr lang="pl-PL" dirty="0"/>
              <a:t>uwagę także przyszłe </a:t>
            </a:r>
            <a:r>
              <a:rPr lang="pl-PL" dirty="0" smtClean="0"/>
              <a:t>egzaminy.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08" y="5657025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5618925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195808" y="6266625"/>
            <a:ext cx="8552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pPr algn="ctr"/>
            <a:r>
              <a:rPr lang="pl-PL" sz="9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14426412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>
                <a:effectLst/>
              </a:rPr>
              <a:t>Lektura uczy, bawi, </a:t>
            </a:r>
            <a:r>
              <a:rPr lang="pl-PL" dirty="0" smtClean="0">
                <a:effectLst/>
              </a:rPr>
              <a:t>wychowuje…</a:t>
            </a:r>
            <a:endParaRPr lang="pl-PL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5" y="5657056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038" y="558085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2"/>
          <p:cNvSpPr/>
          <p:nvPr/>
        </p:nvSpPr>
        <p:spPr>
          <a:xfrm>
            <a:off x="183300" y="6349045"/>
            <a:ext cx="844858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93858503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 swobodne wypowiedzi uczniów na temat wrażeń z przeczytanej książki</a:t>
            </a:r>
          </a:p>
          <a:p>
            <a:r>
              <a:rPr lang="pl-PL" dirty="0"/>
              <a:t>  </a:t>
            </a:r>
            <a:r>
              <a:rPr lang="pl-PL" dirty="0" smtClean="0"/>
              <a:t>omawianie </a:t>
            </a:r>
            <a:r>
              <a:rPr lang="pl-PL" dirty="0"/>
              <a:t>treści utworu w celu zweryfikowania stopnia zrozumienia</a:t>
            </a:r>
          </a:p>
          <a:p>
            <a:r>
              <a:rPr lang="pl-PL" dirty="0"/>
              <a:t>  wysuwanie i omawianie najważniejszych zagadnień zawartych w utworze</a:t>
            </a:r>
          </a:p>
          <a:p>
            <a:r>
              <a:rPr lang="pl-PL" dirty="0"/>
              <a:t>  charakteryzowanie postaci z uwzględnieniem oceny ich postępowania</a:t>
            </a:r>
          </a:p>
          <a:p>
            <a:r>
              <a:rPr lang="pl-PL" dirty="0"/>
              <a:t>  omawianie zagadnień wychowawczych</a:t>
            </a:r>
          </a:p>
          <a:p>
            <a:r>
              <a:rPr lang="pl-PL" dirty="0"/>
              <a:t>  pogłębianie zrozumienia treści i problematyki utworu w celu wydobycia sensu moralnego i ustalenia myśli przewodniej</a:t>
            </a:r>
          </a:p>
          <a:p>
            <a:r>
              <a:rPr lang="pl-PL" dirty="0"/>
              <a:t>  określenie gatunku literackiego, formy wypowiedzi oraz stylu i języka utworu</a:t>
            </a:r>
          </a:p>
          <a:p>
            <a:r>
              <a:rPr lang="pl-PL" dirty="0"/>
              <a:t>  wykorzystanie ilustracji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Etapy pracy z lekturą:</a:t>
            </a:r>
            <a:endParaRPr lang="pl-PL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79" y="5676704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51520" y="6342856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pPr algn="ctr"/>
            <a:r>
              <a:rPr lang="pl-PL" sz="9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76874776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Jako pierwsze przeprowadza się bardzo interesujące zajęcia wyprzedzające. Ich </a:t>
            </a:r>
            <a:r>
              <a:rPr lang="pl-PL" dirty="0" smtClean="0"/>
              <a:t>celem jest </a:t>
            </a:r>
            <a:r>
              <a:rPr lang="pl-PL" dirty="0"/>
              <a:t>zachęcenie </a:t>
            </a:r>
            <a:r>
              <a:rPr lang="pl-PL" dirty="0" smtClean="0"/>
              <a:t>uczniów </a:t>
            </a:r>
            <a:r>
              <a:rPr lang="pl-PL" dirty="0"/>
              <a:t>do przeczytania lektury. Powinny odbyć się mniej więcej </a:t>
            </a:r>
            <a:r>
              <a:rPr lang="pl-PL" dirty="0" smtClean="0"/>
              <a:t>3-4 tygodnie </a:t>
            </a:r>
            <a:r>
              <a:rPr lang="pl-PL" dirty="0"/>
              <a:t>przed lekcjami poświęconymi omawianiu utworu. Niekiedy można podać </a:t>
            </a:r>
            <a:r>
              <a:rPr lang="pl-PL" dirty="0" smtClean="0"/>
              <a:t>uczniom dyspozycje </a:t>
            </a:r>
            <a:r>
              <a:rPr lang="pl-PL" dirty="0"/>
              <a:t>dotyczące tego, na co mają </a:t>
            </a:r>
            <a:r>
              <a:rPr lang="pl-PL" dirty="0" smtClean="0"/>
              <a:t>zwrócić </a:t>
            </a:r>
            <a:r>
              <a:rPr lang="pl-PL" dirty="0"/>
              <a:t>uwagę podczas czytania.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Faza 1. Zajęcia wyprzedzające</a:t>
            </a:r>
            <a:br>
              <a:rPr lang="pl-PL" dirty="0">
                <a:effectLst/>
              </a:rPr>
            </a:br>
            <a:endParaRPr lang="pl-PL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33256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573325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33870" y="6367375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pPr algn="ctr"/>
            <a:r>
              <a:rPr lang="pl-PL" sz="9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14582483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Zanim przejdzie się do odbioru intelektualnego, umożliwiającego rozszyfrowanie </a:t>
            </a:r>
            <a:r>
              <a:rPr lang="pl-PL" dirty="0" smtClean="0"/>
              <a:t>głębszych znaczeń</a:t>
            </a:r>
            <a:r>
              <a:rPr lang="pl-PL" dirty="0"/>
              <a:t>, dzięki </a:t>
            </a:r>
            <a:r>
              <a:rPr lang="pl-PL" dirty="0" smtClean="0"/>
              <a:t>którym odbiór </a:t>
            </a:r>
            <a:r>
              <a:rPr lang="pl-PL" dirty="0"/>
              <a:t>lektury jest pełny, trzeba uruchomić emocje </a:t>
            </a:r>
            <a:r>
              <a:rPr lang="pl-PL" dirty="0" smtClean="0"/>
              <a:t>uczniów. W </a:t>
            </a:r>
            <a:r>
              <a:rPr lang="pl-PL" dirty="0"/>
              <a:t>działaniach wstępnych ważne jest zatem nie to, co uczeń zapamiętał czy </a:t>
            </a:r>
            <a:r>
              <a:rPr lang="pl-PL" dirty="0" smtClean="0"/>
              <a:t>zrozumiał, ale </a:t>
            </a:r>
            <a:r>
              <a:rPr lang="pl-PL" dirty="0"/>
              <a:t>w pierwszej kolejności to, co ucznia zainteresowało, zirytowało czy znudziło, to, </a:t>
            </a:r>
            <a:r>
              <a:rPr lang="pl-PL" dirty="0" smtClean="0"/>
              <a:t>czy lektura </a:t>
            </a:r>
            <a:r>
              <a:rPr lang="pl-PL" dirty="0"/>
              <a:t>była dla niego łatwa, czy trudna. Trzeba dać uczniom możliwość wyrażenia </a:t>
            </a:r>
            <a:r>
              <a:rPr lang="pl-PL" dirty="0" smtClean="0"/>
              <a:t>własnych refleksji</a:t>
            </a:r>
            <a:r>
              <a:rPr lang="pl-PL" dirty="0"/>
              <a:t>, choćby były one dalekie od naszych oczekiwań.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Faza 2. Działania wstępne (sfera emocji i sfera intelektu)</a:t>
            </a:r>
            <a:br>
              <a:rPr lang="pl-PL" dirty="0">
                <a:effectLst/>
              </a:rPr>
            </a:br>
            <a:endParaRPr lang="pl-PL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85591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050" y="5658787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51520" y="6341528"/>
            <a:ext cx="835292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68534789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Faza trzecia wiąże się z wyrobieniem w uczniach przekonania o tym, że omawiany </a:t>
            </a:r>
            <a:r>
              <a:rPr lang="pl-PL" dirty="0" smtClean="0"/>
              <a:t>utwór mówi </a:t>
            </a:r>
            <a:r>
              <a:rPr lang="pl-PL" dirty="0"/>
              <a:t>o sprawach dla nich ważnych, aktualnych, bliskich ich doświadczeniom. W tym </a:t>
            </a:r>
            <a:r>
              <a:rPr lang="pl-PL" dirty="0" smtClean="0"/>
              <a:t>celu należy </a:t>
            </a:r>
            <a:r>
              <a:rPr lang="pl-PL" dirty="0"/>
              <a:t>ustalić, co warte jest </a:t>
            </a:r>
            <a:r>
              <a:rPr lang="pl-PL" dirty="0" smtClean="0"/>
              <a:t>szczegółowego </a:t>
            </a:r>
            <a:r>
              <a:rPr lang="pl-PL" dirty="0"/>
              <a:t>rozważania na lekcjach, czyli </a:t>
            </a:r>
            <a:r>
              <a:rPr lang="pl-PL" dirty="0" smtClean="0"/>
              <a:t>sformułować problem</a:t>
            </a:r>
            <a:r>
              <a:rPr lang="pl-PL" dirty="0"/>
              <a:t>. Oczywiście uczniowie w szkole podstawowej i w gimnazjum nie zawsze </a:t>
            </a:r>
            <a:r>
              <a:rPr lang="pl-PL" dirty="0" smtClean="0"/>
              <a:t>są w </a:t>
            </a:r>
            <a:r>
              <a:rPr lang="pl-PL" dirty="0"/>
              <a:t>stanie dokonać daleko idących </a:t>
            </a:r>
            <a:r>
              <a:rPr lang="pl-PL" dirty="0" smtClean="0"/>
              <a:t>uogólnień, </a:t>
            </a:r>
            <a:r>
              <a:rPr lang="pl-PL" dirty="0"/>
              <a:t>dlatego nauczyciel powinien być gotowy na </a:t>
            </a:r>
            <a:r>
              <a:rPr lang="pl-PL" dirty="0" smtClean="0"/>
              <a:t>to, że </a:t>
            </a:r>
            <a:r>
              <a:rPr lang="pl-PL" dirty="0"/>
              <a:t>problem zostanie sformułowany dość </a:t>
            </a:r>
            <a:r>
              <a:rPr lang="pl-PL" dirty="0" smtClean="0"/>
              <a:t>ogólnie.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Faza 3. Problematyzacja</a:t>
            </a:r>
            <a:br>
              <a:rPr lang="pl-PL" dirty="0">
                <a:effectLst/>
              </a:rPr>
            </a:br>
            <a:endParaRPr lang="pl-PL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05264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707164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51520" y="6469164"/>
            <a:ext cx="835292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43572447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Określenie problemu rozpoczyna proces myślenia ukierunkowanego, dzięki </a:t>
            </a:r>
            <a:r>
              <a:rPr lang="pl-PL" dirty="0" smtClean="0"/>
              <a:t>któremu będzie możliwa </a:t>
            </a:r>
            <a:r>
              <a:rPr lang="pl-PL" dirty="0"/>
              <a:t>m.in. analiza i interpretacja dzieła. Składniki omawiania utworu (</a:t>
            </a:r>
            <a:r>
              <a:rPr lang="pl-PL" dirty="0" smtClean="0"/>
              <a:t>analiza, interpretacja</a:t>
            </a:r>
            <a:r>
              <a:rPr lang="pl-PL" dirty="0"/>
              <a:t>) zwykle na lekcji przeplatają się i wzajemnie przenikają, ale stosuje się </a:t>
            </a:r>
            <a:r>
              <a:rPr lang="pl-PL" dirty="0" smtClean="0"/>
              <a:t>je również </a:t>
            </a:r>
            <a:r>
              <a:rPr lang="pl-PL" dirty="0"/>
              <a:t>oddzielnie, np. tylko ćwiczenia analityczne. Ucznia należy przyzwyczajać do </a:t>
            </a:r>
            <a:r>
              <a:rPr lang="pl-PL" dirty="0" smtClean="0"/>
              <a:t>tego, by </a:t>
            </a:r>
            <a:r>
              <a:rPr lang="pl-PL" dirty="0"/>
              <a:t>w trakcie lektury korzystał ze </a:t>
            </a:r>
            <a:r>
              <a:rPr lang="pl-PL" dirty="0" smtClean="0"/>
              <a:t>słowników, </a:t>
            </a:r>
            <a:r>
              <a:rPr lang="pl-PL" dirty="0"/>
              <a:t>encyklopedii, Internetu. Dzięki </a:t>
            </a:r>
            <a:r>
              <a:rPr lang="pl-PL" dirty="0" smtClean="0"/>
              <a:t>dodatkowym wyjaśnieniom </a:t>
            </a:r>
            <a:r>
              <a:rPr lang="pl-PL" dirty="0"/>
              <a:t>będzie lepiej rozumiał daną kwestię, słowo czy zjawisko. W </a:t>
            </a:r>
            <a:r>
              <a:rPr lang="pl-PL" dirty="0" smtClean="0"/>
              <a:t>przyszłości, w </a:t>
            </a:r>
            <a:r>
              <a:rPr lang="pl-PL" dirty="0"/>
              <a:t>analogicznej sytuacji, może poszuka wyjaśnień samodzielnie.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effectLst/>
              </a:rPr>
              <a:t>Faza 4. Analiza i interpretacja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3" y="5805264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5767164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75653" y="6424054"/>
            <a:ext cx="84728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pPr algn="ctr"/>
            <a:r>
              <a:rPr lang="pl-PL" sz="9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74051718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 trakcie szkolnej analizy dzieła nauczyciel wchodzi w rolę przewodnika, </a:t>
            </a:r>
            <a:r>
              <a:rPr lang="pl-PL" dirty="0" smtClean="0"/>
              <a:t>wyznaczając kierunek </a:t>
            </a:r>
            <a:r>
              <a:rPr lang="pl-PL" dirty="0"/>
              <a:t>uczniowskiego myślenia. Gdy napotka na bariery w odbiorze lektury, </a:t>
            </a:r>
            <a:r>
              <a:rPr lang="pl-PL" dirty="0" smtClean="0"/>
              <a:t>może wykorzystać </a:t>
            </a:r>
            <a:r>
              <a:rPr lang="pl-PL" dirty="0"/>
              <a:t>metody bazujące na uczeniu się przez działanie i przeżywanie. </a:t>
            </a:r>
            <a:r>
              <a:rPr lang="pl-PL" dirty="0" smtClean="0"/>
              <a:t>Odkrywaniu uniwersalnych </a:t>
            </a:r>
            <a:r>
              <a:rPr lang="pl-PL" dirty="0"/>
              <a:t>znaczeń, przesłoniętych trudną formą językową, pomoże przełożenie </a:t>
            </a:r>
            <a:r>
              <a:rPr lang="pl-PL" dirty="0" smtClean="0"/>
              <a:t>treści lektury </a:t>
            </a:r>
            <a:r>
              <a:rPr lang="pl-PL" dirty="0"/>
              <a:t>na formę uczniom znaną i lubianą. Kiedy indziej – by ułatwić zrozumienie </a:t>
            </a:r>
            <a:r>
              <a:rPr lang="pl-PL" dirty="0" smtClean="0"/>
              <a:t>tekstu – </a:t>
            </a:r>
            <a:r>
              <a:rPr lang="pl-PL" dirty="0"/>
              <a:t>warto przywołać elementy wiedzy z dziedzin pokrewnych (historii, historii sztuki, </a:t>
            </a:r>
            <a:r>
              <a:rPr lang="pl-PL" dirty="0" smtClean="0"/>
              <a:t>teatru, filmu</a:t>
            </a:r>
            <a:r>
              <a:rPr lang="pl-PL" dirty="0"/>
              <a:t>), tworząc w ten </a:t>
            </a:r>
            <a:r>
              <a:rPr lang="pl-PL" dirty="0" smtClean="0"/>
              <a:t>sposób </a:t>
            </a:r>
            <a:r>
              <a:rPr lang="pl-PL" dirty="0"/>
              <a:t>kontekst interpretacyjny.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20007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5627385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ostokąt 4"/>
          <p:cNvSpPr/>
          <p:nvPr/>
        </p:nvSpPr>
        <p:spPr>
          <a:xfrm>
            <a:off x="323528" y="6350169"/>
            <a:ext cx="82809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53469261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52700" y="1667669"/>
            <a:ext cx="4038600" cy="41529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45" y="5661248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673059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23528" y="635016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pPr algn="ctr"/>
            <a:r>
              <a:rPr lang="pl-PL" sz="9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54252631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dirty="0"/>
              <a:t>Wg </a:t>
            </a:r>
            <a:r>
              <a:rPr lang="pl-PL" dirty="0" smtClean="0"/>
              <a:t>profesor </a:t>
            </a:r>
            <a:r>
              <a:rPr lang="pl-PL" dirty="0"/>
              <a:t>Ewy Jaskółowej analiza tekstu zmierza </a:t>
            </a:r>
            <a:r>
              <a:rPr lang="pl-PL" dirty="0" smtClean="0"/>
              <a:t>do: </a:t>
            </a:r>
          </a:p>
          <a:p>
            <a:r>
              <a:rPr lang="pl-PL" dirty="0" smtClean="0"/>
              <a:t>weryfikacji </a:t>
            </a:r>
            <a:r>
              <a:rPr lang="pl-PL" dirty="0"/>
              <a:t>własnych odczuć;</a:t>
            </a:r>
          </a:p>
          <a:p>
            <a:r>
              <a:rPr lang="pl-PL" dirty="0"/>
              <a:t>odpowiedzi na pojawiające się pytania;</a:t>
            </a:r>
          </a:p>
          <a:p>
            <a:r>
              <a:rPr lang="pl-PL" dirty="0"/>
              <a:t>odkrycia sensów metaforycznych, symbolicznych, głębokich;</a:t>
            </a:r>
          </a:p>
          <a:p>
            <a:r>
              <a:rPr lang="pl-PL" dirty="0"/>
              <a:t>umiejscowienia w kontekstach;</a:t>
            </a:r>
          </a:p>
          <a:p>
            <a:r>
              <a:rPr lang="pl-PL" dirty="0"/>
              <a:t>odkrycia wartości estetycznych i etycznych.</a:t>
            </a:r>
          </a:p>
          <a:p>
            <a:pPr marL="109728" indent="0">
              <a:buNone/>
            </a:pPr>
            <a:r>
              <a:rPr lang="pl-PL" dirty="0"/>
              <a:t>Jest zatem oglądem elementów tekstu pod względem leksykalnym, składniowym, kompozycyjnym oraz każdym innym zmierzającym do uchwycenia jakiejś zasady wpisanej w tekst.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Analiza</a:t>
            </a:r>
            <a:endParaRPr lang="pl-PL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28" y="5834466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9942" y="5849034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61328" y="6465584"/>
            <a:ext cx="849694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79445572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Interpretacja natomiast to budowanie sądów, dla których argumentacją jest analiza i wnioski płynące z analizy. To również odczytanie metafor i symboli w celu budowania znaczenia tekstu oraz wpisywania go w konteksty, które odbiorca z danym tekstem „kojarzy”.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Interpretacja</a:t>
            </a:r>
            <a:endParaRPr lang="pl-PL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66" y="5736396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577" y="566019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86966" y="6422196"/>
            <a:ext cx="84249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76932819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rozwiązaniu problemu mogą być pomocne rożne odmiany dyskusji – od </a:t>
            </a:r>
            <a:r>
              <a:rPr lang="pl-PL" dirty="0" smtClean="0"/>
              <a:t>dyskusji luźnej </a:t>
            </a:r>
            <a:r>
              <a:rPr lang="pl-PL" dirty="0"/>
              <a:t>po bardziej sformalizowane, toczone według ściśle wyznaczonych reguł, np. </a:t>
            </a:r>
            <a:r>
              <a:rPr lang="pl-PL" dirty="0" smtClean="0"/>
              <a:t>dyskusja punktowana</a:t>
            </a:r>
            <a:r>
              <a:rPr lang="pl-PL" dirty="0"/>
              <a:t>, panel, kapelusze de Bono, </a:t>
            </a:r>
            <a:r>
              <a:rPr lang="pl-PL" dirty="0" err="1"/>
              <a:t>metaplan</a:t>
            </a:r>
            <a:r>
              <a:rPr lang="pl-PL" dirty="0"/>
              <a:t>, drzewko decyzyjne czy debata „</a:t>
            </a:r>
            <a:r>
              <a:rPr lang="pl-PL" dirty="0" smtClean="0"/>
              <a:t>za” i </a:t>
            </a:r>
            <a:r>
              <a:rPr lang="pl-PL" dirty="0"/>
              <a:t>„przeciw”</a:t>
            </a:r>
            <a:r>
              <a:rPr lang="pl-PL" b="1" dirty="0"/>
              <a:t>. </a:t>
            </a:r>
            <a:endParaRPr lang="pl-PL" b="1" dirty="0" smtClean="0"/>
          </a:p>
          <a:p>
            <a:r>
              <a:rPr lang="pl-PL" dirty="0" smtClean="0"/>
              <a:t>Wybór </a:t>
            </a:r>
            <a:r>
              <a:rPr lang="pl-PL" dirty="0"/>
              <a:t>typu dyskusji wiąże się z tematem i możliwościami klasy.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Faza 5. Rozwiązanie problemu</a:t>
            </a:r>
            <a:br>
              <a:rPr lang="pl-PL" dirty="0">
                <a:effectLst/>
              </a:rPr>
            </a:br>
            <a:endParaRPr lang="pl-PL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68280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343" y="5530180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23528" y="621598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pPr algn="ctr"/>
            <a:r>
              <a:rPr lang="pl-PL" sz="9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57508933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trakcie omawianiu lektury nie może zabraknąć ćwiczeń i działań odnoszących </a:t>
            </a:r>
            <a:r>
              <a:rPr lang="pl-PL" dirty="0" smtClean="0"/>
              <a:t>się do aspektów </a:t>
            </a:r>
            <a:r>
              <a:rPr lang="pl-PL" dirty="0"/>
              <a:t>aksjologicznych. Kształtowaniu hierarchii wartości towarzyszy </a:t>
            </a:r>
            <a:r>
              <a:rPr lang="pl-PL" dirty="0" smtClean="0"/>
              <a:t>rozpoznawanie wzorców </a:t>
            </a:r>
            <a:r>
              <a:rPr lang="pl-PL" dirty="0"/>
              <a:t>osobowych, ocena sytuacji, decyzji lub </a:t>
            </a:r>
            <a:r>
              <a:rPr lang="pl-PL" dirty="0" smtClean="0"/>
              <a:t>czynów </a:t>
            </a:r>
            <a:r>
              <a:rPr lang="pl-PL" dirty="0"/>
              <a:t>itp. </a:t>
            </a:r>
            <a:r>
              <a:rPr lang="pl-PL" dirty="0" smtClean="0"/>
              <a:t>Również niektóre kategorie teoretycznoliterackie </a:t>
            </a:r>
            <a:r>
              <a:rPr lang="pl-PL" dirty="0"/>
              <a:t>(ironia, komizm, tragizm) czy nazwy gatunkowe sugerują </a:t>
            </a:r>
            <a:r>
              <a:rPr lang="pl-PL" dirty="0" smtClean="0"/>
              <a:t>określone wartości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Faza 6. Wartościowanie</a:t>
            </a:r>
            <a:br>
              <a:rPr lang="pl-PL" dirty="0">
                <a:effectLst/>
              </a:rPr>
            </a:br>
            <a:endParaRPr lang="pl-PL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46" y="5497809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60" y="5436029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195246" y="6237312"/>
            <a:ext cx="855321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8023453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Może to być zadanie pisemne bądź ustne, może polegać na czytaniu, znalezieniu i </a:t>
            </a:r>
            <a:r>
              <a:rPr lang="pl-PL" dirty="0" smtClean="0"/>
              <a:t>wybraniu odpowiednich fragmentów. </a:t>
            </a:r>
            <a:r>
              <a:rPr lang="pl-PL" dirty="0"/>
              <a:t>Ważne, aby mobilizowało do dalszej aktywności </a:t>
            </a:r>
            <a:r>
              <a:rPr lang="pl-PL" dirty="0" smtClean="0"/>
              <a:t>poznawczej i twórczej. </a:t>
            </a:r>
          </a:p>
          <a:p>
            <a:r>
              <a:rPr lang="pl-PL" dirty="0" smtClean="0"/>
              <a:t>Jako </a:t>
            </a:r>
            <a:r>
              <a:rPr lang="pl-PL" dirty="0"/>
              <a:t>długoterminową pracę domową można zaproponować uczniom </a:t>
            </a:r>
            <a:r>
              <a:rPr lang="pl-PL" dirty="0" smtClean="0"/>
              <a:t>wykonanie projektu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effectLst/>
              </a:rPr>
              <a:t>7. Praca domowa</a:t>
            </a:r>
            <a:br>
              <a:rPr lang="pl-PL" dirty="0">
                <a:effectLst/>
              </a:rPr>
            </a:br>
            <a:endParaRPr lang="pl-PL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69696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43159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51519" y="6237312"/>
            <a:ext cx="86790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pPr algn="ctr"/>
            <a:r>
              <a:rPr lang="pl-PL" sz="9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75197728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Autofit/>
          </a:bodyPr>
          <a:lstStyle/>
          <a:p>
            <a:r>
              <a:rPr lang="pl-PL" sz="6000" dirty="0">
                <a:effectLst/>
              </a:rPr>
              <a:t>Formy pracy </a:t>
            </a:r>
            <a:r>
              <a:rPr lang="pl-PL" sz="6000" dirty="0" smtClean="0">
                <a:effectLst/>
              </a:rPr>
              <a:t/>
            </a:r>
            <a:br>
              <a:rPr lang="pl-PL" sz="6000" dirty="0" smtClean="0">
                <a:effectLst/>
              </a:rPr>
            </a:br>
            <a:r>
              <a:rPr lang="pl-PL" sz="6000" dirty="0" smtClean="0">
                <a:effectLst/>
              </a:rPr>
              <a:t>z </a:t>
            </a:r>
            <a:r>
              <a:rPr lang="pl-PL" sz="6000" dirty="0">
                <a:effectLst/>
              </a:rPr>
              <a:t>książką zależą od możliwości </a:t>
            </a:r>
            <a:r>
              <a:rPr lang="pl-PL" sz="6000" dirty="0" smtClean="0">
                <a:effectLst/>
              </a:rPr>
              <a:t/>
            </a:r>
            <a:br>
              <a:rPr lang="pl-PL" sz="6000" dirty="0" smtClean="0">
                <a:effectLst/>
              </a:rPr>
            </a:br>
            <a:r>
              <a:rPr lang="pl-PL" sz="6000" dirty="0" smtClean="0">
                <a:effectLst/>
              </a:rPr>
              <a:t>i </a:t>
            </a:r>
            <a:r>
              <a:rPr lang="pl-PL" sz="6000" dirty="0">
                <a:effectLst/>
              </a:rPr>
              <a:t>zainteresowań dzieci. </a:t>
            </a:r>
            <a:endParaRPr lang="pl-PL" sz="60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24" y="5554587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497" y="5466344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2"/>
          <p:cNvSpPr/>
          <p:nvPr/>
        </p:nvSpPr>
        <p:spPr>
          <a:xfrm>
            <a:off x="254912" y="6349341"/>
            <a:ext cx="843679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90668472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65" y="1412777"/>
            <a:ext cx="7418267" cy="4591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16433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155" y="6004163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267744" y="62069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93229277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Na poziomie szkoły podstawowej nauczyciel </a:t>
            </a:r>
            <a:r>
              <a:rPr lang="pl-PL" dirty="0" smtClean="0"/>
              <a:t>powinien dołożyć </a:t>
            </a:r>
            <a:r>
              <a:rPr lang="pl-PL" dirty="0"/>
              <a:t>wszelkich starań, by uczeń nawiązał indywidualną relację do </a:t>
            </a:r>
            <a:r>
              <a:rPr lang="pl-PL" dirty="0" smtClean="0"/>
              <a:t>tekstu, a </a:t>
            </a:r>
            <a:r>
              <a:rPr lang="pl-PL" dirty="0"/>
              <a:t>tak się stanie, gdy będzie mógł spontanicznie mówić o utworze, dzielić się </a:t>
            </a:r>
            <a:r>
              <a:rPr lang="pl-PL" dirty="0" smtClean="0"/>
              <a:t>wrażeniami z </a:t>
            </a:r>
            <a:r>
              <a:rPr lang="pl-PL" dirty="0"/>
              <a:t>jego lektury, zadawać pytania, opowiadać o swoich przeżyciach </a:t>
            </a:r>
            <a:r>
              <a:rPr lang="pl-PL" dirty="0" smtClean="0"/>
              <a:t>estetycznych w </a:t>
            </a:r>
            <a:r>
              <a:rPr lang="pl-PL" dirty="0"/>
              <a:t>sposób wolny i niczym nieograniczony (nawet normą językową!).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effectLst/>
              </a:rPr>
              <a:t>Lektura uczy, bawi, wychowuje</a:t>
            </a:r>
            <a:endParaRPr lang="pl-PL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42838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661248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51520" y="6347048"/>
            <a:ext cx="82809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48744896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Umiejętności ucznia </a:t>
            </a:r>
            <a:r>
              <a:rPr lang="pl-PL" dirty="0"/>
              <a:t>gimnazjum w tej kwestii to określanie problematyki utworu, przy </a:t>
            </a:r>
            <a:r>
              <a:rPr lang="pl-PL" dirty="0" smtClean="0"/>
              <a:t>jednoczesnej świadomości</a:t>
            </a:r>
            <a:r>
              <a:rPr lang="pl-PL" dirty="0"/>
              <a:t>, jak trudne jest syntetyczne spojrzenie na dzieło sztuki.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90362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605761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433661" y="6316909"/>
            <a:ext cx="835292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38231457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 </a:t>
            </a:r>
            <a:r>
              <a:rPr lang="pl-PL" dirty="0" smtClean="0"/>
              <a:t>efekcie na </a:t>
            </a:r>
            <a:r>
              <a:rPr lang="pl-PL" dirty="0"/>
              <a:t>poziomie ponadgimnazjalnym te wstępne zabiegi mają umożliwić </a:t>
            </a:r>
            <a:r>
              <a:rPr lang="pl-PL" dirty="0" smtClean="0"/>
              <a:t>rozpoznawanie konwencji </a:t>
            </a:r>
            <a:r>
              <a:rPr lang="pl-PL" dirty="0"/>
              <a:t>artystycznej (rozumianej jako stałe pojawianie się danego </a:t>
            </a:r>
            <a:r>
              <a:rPr lang="pl-PL" dirty="0" smtClean="0"/>
              <a:t>rozwiązania w </a:t>
            </a:r>
            <a:r>
              <a:rPr lang="pl-PL" dirty="0"/>
              <a:t>obrębie pewnego historycznie określonego zbioru dzieł). Nauczyciel w szkole </a:t>
            </a:r>
            <a:r>
              <a:rPr lang="pl-PL" dirty="0" smtClean="0"/>
              <a:t>ponadgimnazjalnej musi </a:t>
            </a:r>
            <a:r>
              <a:rPr lang="pl-PL" dirty="0"/>
              <a:t>więc zwracać baczną uwagę na potrzebę osadzania </a:t>
            </a:r>
            <a:r>
              <a:rPr lang="pl-PL" dirty="0" smtClean="0"/>
              <a:t>tekstów kultury </a:t>
            </a:r>
            <a:r>
              <a:rPr lang="pl-PL" dirty="0"/>
              <a:t>w kontekście historycznoliterackim, rozumiejąc równocześnie, że historia </a:t>
            </a:r>
            <a:r>
              <a:rPr lang="pl-PL" dirty="0" smtClean="0"/>
              <a:t>literatury ma </a:t>
            </a:r>
            <a:r>
              <a:rPr lang="pl-PL" dirty="0"/>
              <a:t>tu być jedynie narzędziem, a nie przedmiotem zabiegów </a:t>
            </a:r>
            <a:r>
              <a:rPr lang="pl-PL" dirty="0" smtClean="0"/>
              <a:t>dydaktycznych nauczyciela </a:t>
            </a:r>
            <a:r>
              <a:rPr lang="pl-PL" dirty="0"/>
              <a:t>i refleksji uczniowskiej.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44480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752" y="5644480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220" y="6350169"/>
            <a:ext cx="84249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28749707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dirty="0" smtClean="0"/>
              <a:t>	Podstawową </a:t>
            </a:r>
            <a:r>
              <a:rPr lang="pl-PL" dirty="0"/>
              <a:t>metodą pacy na lekcjach języka polskiego jest praca z tekstem literackim. Po wprowadzeniu reformy oświaty i wdrożeniu nowej matury ten element pracy stał się wręcz zasadą organizacji lekcji, ponieważ z zapisu podstawy </a:t>
            </a:r>
            <a:r>
              <a:rPr lang="pl-PL" dirty="0" smtClean="0"/>
              <a:t>programowej </a:t>
            </a:r>
            <a:r>
              <a:rPr lang="pl-PL" dirty="0"/>
              <a:t>wynika, iż analiza i interpretacja stanowią jednocześnie konsekwencję odbioru dzieła literackiego oraz podstawę tworzenia </a:t>
            </a:r>
            <a:r>
              <a:rPr lang="pl-PL" dirty="0" smtClean="0"/>
              <a:t>wypowiedzi. </a:t>
            </a:r>
          </a:p>
          <a:p>
            <a:pPr marL="109728" indent="0">
              <a:buNone/>
            </a:pPr>
            <a:r>
              <a:rPr lang="pl-PL" dirty="0" smtClean="0"/>
              <a:t>	Cele </a:t>
            </a:r>
            <a:r>
              <a:rPr lang="pl-PL" dirty="0"/>
              <a:t>kształcenia zaś obejmują opanowanie przez ucznia umiejętności prezentowania własnych przeżyć wynikających z kontaktu z dziełem sztuki oraz rozpoznawania problematyki utworu.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91" y="5733256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73325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37854" y="6366661"/>
            <a:ext cx="83398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pPr algn="ctr"/>
            <a:r>
              <a:rPr lang="pl-PL" sz="9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96931386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Ostatecznym celem analizy i interpretacji tekstów kultury ma być wejście </a:t>
            </a:r>
            <a:r>
              <a:rPr lang="pl-PL" dirty="0" smtClean="0"/>
              <a:t>ucznia w </a:t>
            </a:r>
            <a:r>
              <a:rPr lang="pl-PL" dirty="0"/>
              <a:t>świat wartości. Na poziomie klas IV–VI będzie to odczytywanie wpisanych w </a:t>
            </a:r>
            <a:r>
              <a:rPr lang="pl-PL" dirty="0" smtClean="0"/>
              <a:t>dzieła podstawowych </a:t>
            </a:r>
            <a:r>
              <a:rPr lang="pl-PL" dirty="0"/>
              <a:t>wartości pozytywnych i ich przeciwieństw, czemu ma służyć </a:t>
            </a:r>
            <a:r>
              <a:rPr lang="pl-PL" dirty="0" smtClean="0"/>
              <a:t>systematyczne </a:t>
            </a:r>
            <a:r>
              <a:rPr lang="pl-PL" dirty="0"/>
              <a:t>wprowadzanie ucznia w świat aksjologiczny i etyczny. To przygotuje </a:t>
            </a:r>
            <a:r>
              <a:rPr lang="pl-PL" dirty="0" smtClean="0"/>
              <a:t>ucznia do </a:t>
            </a:r>
            <a:r>
              <a:rPr lang="pl-PL" dirty="0"/>
              <a:t>rozróżniania na etapie gimnazjum skomplikowanej sytuacji kulturowej. </a:t>
            </a:r>
            <a:r>
              <a:rPr lang="pl-PL" dirty="0" smtClean="0"/>
              <a:t>Wtedy też </a:t>
            </a:r>
            <a:r>
              <a:rPr lang="pl-PL" dirty="0"/>
              <a:t>stosowanie przez niego terminologii aksjologicznej i etycznej oraz estetycznej </a:t>
            </a:r>
            <a:r>
              <a:rPr lang="pl-PL" dirty="0" smtClean="0"/>
              <a:t>doprowadzi do </a:t>
            </a:r>
            <a:r>
              <a:rPr lang="pl-PL" dirty="0"/>
              <a:t>precyzyjnego nazywania zastanej rzeczywistości literackiej, na </a:t>
            </a:r>
            <a:r>
              <a:rPr lang="pl-PL" dirty="0" smtClean="0"/>
              <a:t>poziomie ponadgimnazjalnym </a:t>
            </a:r>
            <a:r>
              <a:rPr lang="pl-PL" dirty="0"/>
              <a:t>umożliwiając mu budowanie świadomości różnych </a:t>
            </a:r>
            <a:r>
              <a:rPr lang="pl-PL" dirty="0" smtClean="0"/>
              <a:t>hierarchii wartości </a:t>
            </a:r>
            <a:r>
              <a:rPr lang="pl-PL" dirty="0"/>
              <a:t>oraz ich konfliktu we współczesnym świecie. Nauczyciel winien </a:t>
            </a:r>
            <a:r>
              <a:rPr lang="pl-PL" dirty="0" smtClean="0"/>
              <a:t>wspomagać ucznia </a:t>
            </a:r>
            <a:r>
              <a:rPr lang="pl-PL" dirty="0"/>
              <a:t>w tej różnorodności aksjologicznej, by dzięki obcowaniu z </a:t>
            </a:r>
            <a:r>
              <a:rPr lang="pl-PL" dirty="0" smtClean="0"/>
              <a:t>różnymi dziełami </a:t>
            </a:r>
            <a:r>
              <a:rPr lang="pl-PL" dirty="0"/>
              <a:t>sztuki mógł on budować swój niepowtarzalny świat wartości.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12" y="5877272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021288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328972" y="6182072"/>
            <a:ext cx="4608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88350311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1162050"/>
            <a:ext cx="44577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92" y="5697958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116" y="5680867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00213" y="6307558"/>
            <a:ext cx="818474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78988908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czytanie </a:t>
            </a:r>
            <a:r>
              <a:rPr lang="pl-PL" dirty="0"/>
              <a:t>głośne przez nauczyciela całości lub fragmentów,</a:t>
            </a:r>
          </a:p>
          <a:p>
            <a:r>
              <a:rPr lang="pl-PL" dirty="0" smtClean="0"/>
              <a:t>czytanie </a:t>
            </a:r>
            <a:r>
              <a:rPr lang="pl-PL" dirty="0"/>
              <a:t>z podziałem na </a:t>
            </a:r>
            <a:r>
              <a:rPr lang="pl-PL" dirty="0" smtClean="0"/>
              <a:t>role,</a:t>
            </a:r>
          </a:p>
          <a:p>
            <a:r>
              <a:rPr lang="pl-PL" dirty="0" smtClean="0"/>
              <a:t>odsłuchanie </a:t>
            </a:r>
            <a:r>
              <a:rPr lang="pl-PL" dirty="0"/>
              <a:t>całości lub fragmentów z płyty,</a:t>
            </a:r>
          </a:p>
          <a:p>
            <a:r>
              <a:rPr lang="pl-PL" dirty="0" smtClean="0"/>
              <a:t>wystawka </a:t>
            </a:r>
            <a:r>
              <a:rPr lang="pl-PL" dirty="0"/>
              <a:t>tematyczna,</a:t>
            </a:r>
          </a:p>
          <a:p>
            <a:r>
              <a:rPr lang="pl-PL" dirty="0" smtClean="0"/>
              <a:t>opowiadanie twórcze, np. jak wyobrażasz sobie dalsze losy bohaterów,</a:t>
            </a:r>
          </a:p>
          <a:p>
            <a:r>
              <a:rPr lang="pl-PL" dirty="0" smtClean="0"/>
              <a:t>inscenizacja całości utworu lub fragmentów,</a:t>
            </a:r>
          </a:p>
          <a:p>
            <a:r>
              <a:rPr lang="pl-PL" dirty="0"/>
              <a:t>t</a:t>
            </a:r>
            <a:r>
              <a:rPr lang="pl-PL" dirty="0" smtClean="0"/>
              <a:t>eatrzyk wycinanek, projektowanie lalek, dekoracji,</a:t>
            </a:r>
          </a:p>
          <a:p>
            <a:r>
              <a:rPr lang="pl-PL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Ciekawe sposoby na lekturę:</a:t>
            </a:r>
            <a:endParaRPr lang="pl-PL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91" y="5657671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60" y="5657671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38144" y="6338129"/>
            <a:ext cx="835666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18352398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251928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a</a:t>
            </a:r>
            <a:r>
              <a:rPr lang="pl-PL" dirty="0" smtClean="0"/>
              <a:t>udycja radiowa,</a:t>
            </a:r>
          </a:p>
          <a:p>
            <a:r>
              <a:rPr lang="pl-PL" dirty="0"/>
              <a:t>p</a:t>
            </a:r>
            <a:r>
              <a:rPr lang="pl-PL" dirty="0" smtClean="0"/>
              <a:t>rojekt związany z lekturą,</a:t>
            </a:r>
          </a:p>
          <a:p>
            <a:r>
              <a:rPr lang="pl-PL" dirty="0"/>
              <a:t>s</a:t>
            </a:r>
            <a:r>
              <a:rPr lang="pl-PL" dirty="0" smtClean="0"/>
              <a:t>ąd nad postacią,</a:t>
            </a:r>
          </a:p>
          <a:p>
            <a:r>
              <a:rPr lang="pl-PL" dirty="0" smtClean="0"/>
              <a:t>„pogotowie ratunkowe” – pomagamy bohaterom podjąć decyzję w trudnych sytuacjach,</a:t>
            </a:r>
          </a:p>
          <a:p>
            <a:r>
              <a:rPr lang="pl-PL" dirty="0"/>
              <a:t>s</a:t>
            </a:r>
            <a:r>
              <a:rPr lang="pl-PL" dirty="0" smtClean="0"/>
              <a:t>potkanie z autorem,</a:t>
            </a:r>
          </a:p>
          <a:p>
            <a:r>
              <a:rPr lang="pl-PL" dirty="0"/>
              <a:t>w</a:t>
            </a:r>
            <a:r>
              <a:rPr lang="pl-PL" dirty="0" smtClean="0"/>
              <a:t>ywiad z autorem – rzeczywisty lub wymyślony,</a:t>
            </a:r>
          </a:p>
          <a:p>
            <a:r>
              <a:rPr lang="pl-PL" dirty="0"/>
              <a:t>w</a:t>
            </a:r>
            <a:r>
              <a:rPr lang="pl-PL" dirty="0" smtClean="0"/>
              <a:t>ywiad z bohaterem utworu,</a:t>
            </a:r>
          </a:p>
          <a:p>
            <a:r>
              <a:rPr lang="pl-PL" dirty="0"/>
              <a:t>p</a:t>
            </a:r>
            <a:r>
              <a:rPr lang="pl-PL" dirty="0" smtClean="0"/>
              <a:t>rzekład </a:t>
            </a:r>
            <a:r>
              <a:rPr lang="pl-PL" dirty="0" err="1" smtClean="0"/>
              <a:t>intersemiotyczny</a:t>
            </a:r>
            <a:r>
              <a:rPr lang="pl-PL" dirty="0" smtClean="0"/>
              <a:t>, np. rysowanie obrazów, </a:t>
            </a:r>
            <a:r>
              <a:rPr lang="pl-PL" dirty="0"/>
              <a:t>wykonanie ilustracji tak zwanych dwóch </a:t>
            </a:r>
            <a:r>
              <a:rPr lang="pl-PL" dirty="0" smtClean="0"/>
              <a:t>twarzy -  </a:t>
            </a:r>
            <a:r>
              <a:rPr lang="pl-PL" dirty="0"/>
              <a:t>„dobrej i złej</a:t>
            </a:r>
            <a:r>
              <a:rPr lang="pl-PL" dirty="0" smtClean="0"/>
              <a:t>” -  </a:t>
            </a:r>
            <a:r>
              <a:rPr lang="pl-PL" dirty="0"/>
              <a:t>jako element do oceny </a:t>
            </a:r>
            <a:r>
              <a:rPr lang="pl-PL" dirty="0" smtClean="0"/>
              <a:t>postaci,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79804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718688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179512" y="6237312"/>
            <a:ext cx="84249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pPr algn="ctr"/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53627888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z</a:t>
            </a:r>
            <a:r>
              <a:rPr lang="pl-PL" dirty="0" smtClean="0"/>
              <a:t>agadki,</a:t>
            </a:r>
          </a:p>
          <a:p>
            <a:r>
              <a:rPr lang="pl-PL" dirty="0"/>
              <a:t>r</a:t>
            </a:r>
            <a:r>
              <a:rPr lang="pl-PL" dirty="0" smtClean="0"/>
              <a:t>ebusy,</a:t>
            </a:r>
          </a:p>
          <a:p>
            <a:r>
              <a:rPr lang="pl-PL" dirty="0"/>
              <a:t>k</a:t>
            </a:r>
            <a:r>
              <a:rPr lang="pl-PL" dirty="0" smtClean="0"/>
              <a:t>rzyżówki,</a:t>
            </a:r>
          </a:p>
          <a:p>
            <a:r>
              <a:rPr lang="pl-PL" dirty="0"/>
              <a:t>o</a:t>
            </a:r>
            <a:r>
              <a:rPr lang="pl-PL" dirty="0" smtClean="0"/>
              <a:t>dgadywanie postaci,</a:t>
            </a:r>
          </a:p>
          <a:p>
            <a:r>
              <a:rPr lang="pl-PL" dirty="0"/>
              <a:t>g</a:t>
            </a:r>
            <a:r>
              <a:rPr lang="pl-PL" dirty="0" smtClean="0"/>
              <a:t>ry edukacyjne, np.  sprawdzające znajomość treści lektury,</a:t>
            </a:r>
          </a:p>
          <a:p>
            <a:r>
              <a:rPr lang="pl-PL" dirty="0"/>
              <a:t>p</a:t>
            </a:r>
            <a:r>
              <a:rPr lang="pl-PL" dirty="0" smtClean="0"/>
              <a:t>rojektowanie przez uczniów zagadek, krzyżówek, gier (np. opartych na motywach podróży – „W pustyni i w puszczy”, „Potop” albo na przygodach – „Tajemniczy ogród” lub detektywistycznych itp.)</a:t>
            </a:r>
          </a:p>
          <a:p>
            <a:endParaRPr lang="pl-PL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Zabawy i gry tematyczne:</a:t>
            </a:r>
            <a:endParaRPr lang="pl-PL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5" y="5812596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385" y="5732963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84199" y="6418763"/>
            <a:ext cx="824824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08308414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D</a:t>
            </a:r>
            <a:r>
              <a:rPr lang="pl-PL" dirty="0" smtClean="0"/>
              <a:t>ziś</a:t>
            </a:r>
            <a:r>
              <a:rPr lang="pl-PL" dirty="0"/>
              <a:t>, w dobie </a:t>
            </a:r>
            <a:r>
              <a:rPr lang="pl-PL" dirty="0" err="1"/>
              <a:t>internetu</a:t>
            </a:r>
            <a:r>
              <a:rPr lang="pl-PL" dirty="0"/>
              <a:t> lekcja musi być jakby intermedialna. Chodzi o takie scenariusze lekcyjne, które są przekładem na inny język: filmowy, teatralny, telewizyjny, internetowy. Uczeń jest wykonawcą lektury, bawi się nią, snuje na jej kanwie własne projekty </a:t>
            </a:r>
            <a:r>
              <a:rPr lang="pl-PL" dirty="0" smtClean="0"/>
              <a:t>(np. parafraza </a:t>
            </a:r>
            <a:r>
              <a:rPr lang="pl-PL" dirty="0"/>
              <a:t>opowiadań do wierszy, </a:t>
            </a:r>
            <a:r>
              <a:rPr lang="pl-PL" dirty="0" smtClean="0"/>
              <a:t>inscenizacja, drama </a:t>
            </a:r>
            <a:r>
              <a:rPr lang="pl-PL" dirty="0"/>
              <a:t>i </a:t>
            </a:r>
            <a:r>
              <a:rPr lang="pl-PL" dirty="0" smtClean="0"/>
              <a:t>wszelkie inne dziwne pomysły </a:t>
            </a:r>
            <a:r>
              <a:rPr lang="pl-PL" dirty="0"/>
              <a:t>– telewizyjna „Decyzja należy do ciebie”, </a:t>
            </a:r>
            <a:r>
              <a:rPr lang="pl-PL" dirty="0" smtClean="0"/>
              <a:t>jako </a:t>
            </a:r>
            <a:r>
              <a:rPr lang="pl-PL" dirty="0"/>
              <a:t>scenariusz lekcji z </a:t>
            </a:r>
            <a:r>
              <a:rPr lang="pl-PL" i="1" dirty="0"/>
              <a:t>Siłaczki </a:t>
            </a:r>
            <a:r>
              <a:rPr lang="pl-PL" dirty="0"/>
              <a:t>lub innej </a:t>
            </a:r>
            <a:r>
              <a:rPr lang="pl-PL" dirty="0" smtClean="0"/>
              <a:t>lektury, </a:t>
            </a:r>
            <a:r>
              <a:rPr lang="pl-PL" dirty="0"/>
              <a:t>wykres </a:t>
            </a:r>
            <a:r>
              <a:rPr lang="pl-PL" dirty="0" smtClean="0"/>
              <a:t>stanów </a:t>
            </a:r>
            <a:r>
              <a:rPr lang="pl-PL" dirty="0"/>
              <a:t>uczuciowych </a:t>
            </a:r>
            <a:r>
              <a:rPr lang="pl-PL" dirty="0" smtClean="0"/>
              <a:t>Wokulskiego).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Konkluzja…</a:t>
            </a:r>
            <a:endParaRPr lang="pl-PL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7" y="5676348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5676348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6387" y="6350169"/>
            <a:ext cx="830806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29146568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077072"/>
            <a:ext cx="7481776" cy="1008112"/>
          </a:xfrm>
        </p:spPr>
        <p:txBody>
          <a:bodyPr/>
          <a:lstStyle/>
          <a:p>
            <a:r>
              <a:rPr lang="pl-PL" sz="4000" dirty="0"/>
              <a:t>Dziękuję </a:t>
            </a:r>
            <a:r>
              <a:rPr lang="pl-PL" sz="4000" dirty="0">
                <a:sym typeface="Wingdings" pitchFamily="2" charset="2"/>
              </a:rPr>
              <a:t></a:t>
            </a:r>
            <a:endParaRPr lang="pl-PL" sz="40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2400" i="1" dirty="0"/>
              <a:t>*</a:t>
            </a:r>
            <a:r>
              <a:rPr lang="pl-PL" sz="2400" i="1" dirty="0" smtClean="0"/>
              <a:t>Wykorzystałam materiały konferencyjne, artykuły </a:t>
            </a:r>
            <a:r>
              <a:rPr lang="pl-PL" sz="2400" i="1" dirty="0"/>
              <a:t>dostępne w Internecie, m.in. Stanisława </a:t>
            </a:r>
            <a:r>
              <a:rPr lang="pl-PL" sz="2400" i="1" dirty="0" smtClean="0"/>
              <a:t>Bortnowskiego</a:t>
            </a:r>
            <a:r>
              <a:rPr lang="pl-PL" sz="2400" i="1" dirty="0"/>
              <a:t> </a:t>
            </a:r>
            <a:r>
              <a:rPr lang="pl-PL" sz="2400" i="1" dirty="0" smtClean="0"/>
              <a:t>oraz trochę własnych pomysłów.</a:t>
            </a:r>
          </a:p>
          <a:p>
            <a:pPr marL="109728" indent="0">
              <a:buNone/>
            </a:pPr>
            <a:endParaRPr lang="pl-PL" sz="2400" dirty="0" smtClean="0"/>
          </a:p>
          <a:p>
            <a:pPr marL="109728" indent="0">
              <a:buNone/>
            </a:pPr>
            <a:r>
              <a:rPr lang="pl-PL" sz="2400" dirty="0" smtClean="0"/>
              <a:t>A </a:t>
            </a:r>
            <a:r>
              <a:rPr lang="pl-PL" sz="2400" dirty="0"/>
              <a:t>tutaj proszę o Wasze </a:t>
            </a:r>
            <a:r>
              <a:rPr lang="pl-PL" sz="2400" dirty="0" smtClean="0"/>
              <a:t>pomysły:</a:t>
            </a:r>
            <a:endParaRPr lang="pl-PL" sz="2400" dirty="0"/>
          </a:p>
          <a:p>
            <a:pPr marL="109728" indent="0">
              <a:buNone/>
            </a:pPr>
            <a:r>
              <a:rPr lang="pl-PL" sz="2400" dirty="0"/>
              <a:t>-</a:t>
            </a:r>
          </a:p>
          <a:p>
            <a:pPr marL="109728" indent="0">
              <a:buNone/>
            </a:pPr>
            <a:r>
              <a:rPr lang="pl-PL" sz="2400" i="1" dirty="0"/>
              <a:t>-</a:t>
            </a:r>
          </a:p>
          <a:p>
            <a:pPr marL="109728" indent="0">
              <a:buNone/>
            </a:pPr>
            <a:r>
              <a:rPr lang="pl-PL" sz="2400" i="1" dirty="0"/>
              <a:t>-</a:t>
            </a:r>
          </a:p>
          <a:p>
            <a:pPr marL="109728" indent="0">
              <a:buNone/>
            </a:pPr>
            <a:r>
              <a:rPr lang="pl-PL" sz="2400" i="1" dirty="0"/>
              <a:t>-</a:t>
            </a:r>
          </a:p>
          <a:p>
            <a:pPr marL="109728" indent="0">
              <a:buNone/>
            </a:pPr>
            <a:r>
              <a:rPr lang="pl-PL" sz="2400" i="1" dirty="0"/>
              <a:t>-</a:t>
            </a:r>
          </a:p>
          <a:p>
            <a:pPr marL="109728" indent="0">
              <a:buNone/>
            </a:pPr>
            <a:endParaRPr lang="pl-PL" sz="2400" i="1" dirty="0"/>
          </a:p>
          <a:p>
            <a:endParaRPr lang="pl-PL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ymbol zastępczy tekstu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65705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5"/>
          <p:cNvSpPr/>
          <p:nvPr/>
        </p:nvSpPr>
        <p:spPr>
          <a:xfrm>
            <a:off x="568015" y="6336355"/>
            <a:ext cx="784887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16984366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Jak dobierać lektury?</a:t>
            </a:r>
            <a:endParaRPr lang="pl-PL" dirty="0"/>
          </a:p>
          <a:p>
            <a:pPr marL="109728" indent="0">
              <a:buNone/>
            </a:pPr>
            <a:r>
              <a:rPr lang="pl-PL" dirty="0"/>
              <a:t>W nowej podstawie programowej teksty kultury traktowane są jako ilustracja </a:t>
            </a:r>
            <a:r>
              <a:rPr lang="pl-PL" dirty="0" smtClean="0"/>
              <a:t>treści kształcenia</a:t>
            </a:r>
            <a:r>
              <a:rPr lang="pl-PL" dirty="0"/>
              <a:t>. Na poziomie nauczania wczesnoszkolnego (klasy I–III) autorzy </a:t>
            </a:r>
            <a:r>
              <a:rPr lang="pl-PL" dirty="0" smtClean="0"/>
              <a:t>dokumentu w </a:t>
            </a:r>
            <a:r>
              <a:rPr lang="pl-PL" dirty="0"/>
              <a:t>kwestii lektur pozostawili nauczycielom dowolność (z jedynym zastrzeżeniem, </a:t>
            </a:r>
            <a:r>
              <a:rPr lang="pl-PL" dirty="0" smtClean="0"/>
              <a:t>że muszą </a:t>
            </a:r>
            <a:r>
              <a:rPr lang="pl-PL" dirty="0"/>
              <a:t>być one dostosowane do możliwości intelektualnych i emocjonalnych dziecka).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Trochę teorii…</a:t>
            </a:r>
            <a:br>
              <a:rPr lang="pl-PL" dirty="0" smtClean="0"/>
            </a:br>
            <a:r>
              <a:rPr lang="pl-PL" sz="2700" dirty="0" smtClean="0"/>
              <a:t>(którą wszyscy znamy, ale tak gwoli wstępu…)</a:t>
            </a:r>
            <a:endParaRPr lang="pl-PL" sz="27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05264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877272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74778" y="6463674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pPr algn="ctr"/>
            <a:r>
              <a:rPr lang="pl-PL" sz="9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51779404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dirty="0"/>
              <a:t>Na poziomie klas IV–VI uczeń powinien przeczytać – zgodnie z zapisem w </a:t>
            </a:r>
            <a:r>
              <a:rPr lang="pl-PL" dirty="0" smtClean="0"/>
              <a:t>podstawie – </a:t>
            </a:r>
            <a:r>
              <a:rPr lang="pl-PL" dirty="0"/>
              <a:t>„nie mniej niż cztery pozycje książkowe w roku oraz wybrane przez </a:t>
            </a:r>
            <a:r>
              <a:rPr lang="pl-PL" dirty="0" smtClean="0"/>
              <a:t>nauczyciela teksty </a:t>
            </a:r>
            <a:r>
              <a:rPr lang="pl-PL" dirty="0"/>
              <a:t>o mniejszej objętości” (ich liczba nie jest w dokumencie określona). W </a:t>
            </a:r>
            <a:r>
              <a:rPr lang="pl-PL" dirty="0" smtClean="0"/>
              <a:t>sumie oznacza </a:t>
            </a:r>
            <a:r>
              <a:rPr lang="pl-PL" dirty="0"/>
              <a:t>to w ciągu trzech lat nauki co najmniej dwanaście pozycji książkowych, </a:t>
            </a:r>
            <a:r>
              <a:rPr lang="pl-PL" dirty="0" smtClean="0"/>
              <a:t>które będą </a:t>
            </a:r>
            <a:r>
              <a:rPr lang="pl-PL" dirty="0"/>
              <a:t>solidnie omówione podczas zajęć. W dokumencie na tym poziomie </a:t>
            </a:r>
            <a:r>
              <a:rPr lang="pl-PL" dirty="0" smtClean="0"/>
              <a:t>zamieszczona jest </a:t>
            </a:r>
            <a:r>
              <a:rPr lang="pl-PL" b="1" dirty="0"/>
              <a:t>przykładowa </a:t>
            </a:r>
            <a:r>
              <a:rPr lang="pl-PL" dirty="0"/>
              <a:t>lista lektur. Nie są to więc pozycje obligatoryjnie, a </a:t>
            </a:r>
            <a:r>
              <a:rPr lang="pl-PL" dirty="0" smtClean="0"/>
              <a:t>tylko takie</a:t>
            </a:r>
            <a:r>
              <a:rPr lang="pl-PL" dirty="0"/>
              <a:t>, które zdaniem autorów podstawy najlepiej ilustrują treści kształcenia.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77272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877272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83324" y="6486872"/>
            <a:ext cx="84249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30491462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dirty="0"/>
              <a:t>W szkole gimnazjalnej znalazło się pięć takich pozycji, których nauczyciel </a:t>
            </a:r>
            <a:r>
              <a:rPr lang="pl-PL" dirty="0" smtClean="0"/>
              <a:t>absolutnie nie </a:t>
            </a:r>
            <a:r>
              <a:rPr lang="pl-PL" dirty="0"/>
              <a:t>może pominąć. Pośród nich obok mniej obszernych (takich jak wybrane </a:t>
            </a:r>
            <a:r>
              <a:rPr lang="pl-PL" dirty="0" smtClean="0"/>
              <a:t>fraszki oraz </a:t>
            </a:r>
            <a:r>
              <a:rPr lang="pl-PL" i="1" dirty="0"/>
              <a:t>Treny </a:t>
            </a:r>
            <a:r>
              <a:rPr lang="pl-PL" dirty="0"/>
              <a:t>– V, VII, VIII Kochanowskiego i wybrane bajki Krasickiego) są i </a:t>
            </a:r>
            <a:r>
              <a:rPr lang="pl-PL" dirty="0" smtClean="0"/>
              <a:t>rozbudowane: </a:t>
            </a:r>
            <a:r>
              <a:rPr lang="pl-PL" i="1" dirty="0" smtClean="0"/>
              <a:t>Zemsta </a:t>
            </a:r>
            <a:r>
              <a:rPr lang="pl-PL" dirty="0"/>
              <a:t>Fredry; </a:t>
            </a:r>
            <a:r>
              <a:rPr lang="pl-PL" i="1" dirty="0"/>
              <a:t>Dziady </a:t>
            </a:r>
            <a:r>
              <a:rPr lang="pl-PL" dirty="0"/>
              <a:t>cz. II Mickiewicza oraz wybrana powieść </a:t>
            </a:r>
            <a:r>
              <a:rPr lang="pl-PL" dirty="0" smtClean="0"/>
              <a:t>historyczna Sienkiewicza </a:t>
            </a:r>
            <a:r>
              <a:rPr lang="pl-PL" dirty="0"/>
              <a:t>(</a:t>
            </a:r>
            <a:r>
              <a:rPr lang="pl-PL" i="1" dirty="0"/>
              <a:t>Quo </a:t>
            </a:r>
            <a:r>
              <a:rPr lang="pl-PL" i="1" dirty="0" err="1"/>
              <a:t>vadis</a:t>
            </a:r>
            <a:r>
              <a:rPr lang="pl-PL" dirty="0"/>
              <a:t>, </a:t>
            </a:r>
            <a:r>
              <a:rPr lang="pl-PL" i="1" dirty="0" smtClean="0"/>
              <a:t>Krzyżacy </a:t>
            </a:r>
            <a:r>
              <a:rPr lang="pl-PL" dirty="0"/>
              <a:t>lub </a:t>
            </a:r>
            <a:r>
              <a:rPr lang="pl-PL" i="1" dirty="0"/>
              <a:t>Potop</a:t>
            </a:r>
            <a:r>
              <a:rPr lang="pl-PL" dirty="0"/>
              <a:t>). Tak więc skoro nauczyciel ma na </a:t>
            </a:r>
            <a:r>
              <a:rPr lang="pl-PL" dirty="0" smtClean="0"/>
              <a:t>tym poziomie </a:t>
            </a:r>
            <a:r>
              <a:rPr lang="pl-PL" dirty="0"/>
              <a:t>omówić nie mniej niż pięć pozycji książkowych w roku (w sumie </a:t>
            </a:r>
            <a:r>
              <a:rPr lang="pl-PL" dirty="0" smtClean="0"/>
              <a:t>piętnaście w </a:t>
            </a:r>
            <a:r>
              <a:rPr lang="pl-PL" dirty="0"/>
              <a:t>ciągu trzech lat), to oprócz wymienionych trzech, z pozostałych tekstów </a:t>
            </a:r>
            <a:r>
              <a:rPr lang="pl-PL" dirty="0" smtClean="0"/>
              <a:t>zamieszczonych na </a:t>
            </a:r>
            <a:r>
              <a:rPr lang="pl-PL" dirty="0"/>
              <a:t>liście samodzielnie dobiera co najmniej dwanaście.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11180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255" y="5859511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23528" y="6546752"/>
            <a:ext cx="84249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76959954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dirty="0"/>
              <a:t>W szkole ponadgimnazjalnej mamy „co najmniej trzynaście pozycji </a:t>
            </a:r>
            <a:r>
              <a:rPr lang="pl-PL" dirty="0" smtClean="0"/>
              <a:t>książkowych w </a:t>
            </a:r>
            <a:r>
              <a:rPr lang="pl-PL" dirty="0"/>
              <a:t>trzyletnim bądź czteroletnim okresie nauczania”. Ponieważ zostało </a:t>
            </a:r>
            <a:r>
              <a:rPr lang="pl-PL" dirty="0" smtClean="0"/>
              <a:t>wyróżnionych osiem </a:t>
            </a:r>
            <a:r>
              <a:rPr lang="pl-PL" dirty="0"/>
              <a:t>pozycji obowiązkowych, z czego pięć stanowią teksty obszerne (</a:t>
            </a:r>
            <a:r>
              <a:rPr lang="pl-PL" i="1" dirty="0"/>
              <a:t>Dziadów </a:t>
            </a:r>
            <a:r>
              <a:rPr lang="pl-PL" i="1" dirty="0" smtClean="0"/>
              <a:t>część</a:t>
            </a:r>
            <a:r>
              <a:rPr lang="pl-PL" dirty="0"/>
              <a:t> </a:t>
            </a:r>
            <a:r>
              <a:rPr lang="pl-PL" i="1" dirty="0" smtClean="0"/>
              <a:t>III </a:t>
            </a:r>
            <a:r>
              <a:rPr lang="pl-PL" dirty="0"/>
              <a:t>oraz </a:t>
            </a:r>
            <a:r>
              <a:rPr lang="pl-PL" i="1" dirty="0"/>
              <a:t>Pan Tadeusz </a:t>
            </a:r>
            <a:r>
              <a:rPr lang="pl-PL" dirty="0"/>
              <a:t>Mickiewicza, </a:t>
            </a:r>
            <a:r>
              <a:rPr lang="pl-PL" i="1" dirty="0"/>
              <a:t>Lalka </a:t>
            </a:r>
            <a:r>
              <a:rPr lang="pl-PL" dirty="0"/>
              <a:t>Prusa, </a:t>
            </a:r>
            <a:r>
              <a:rPr lang="pl-PL" i="1" dirty="0"/>
              <a:t>Wesele </a:t>
            </a:r>
            <a:r>
              <a:rPr lang="pl-PL" dirty="0"/>
              <a:t>Wyspiańskiego, </a:t>
            </a:r>
            <a:r>
              <a:rPr lang="pl-PL" i="1" dirty="0" smtClean="0"/>
              <a:t>Ferdydurke</a:t>
            </a:r>
            <a:r>
              <a:rPr lang="pl-PL" dirty="0"/>
              <a:t> </a:t>
            </a:r>
            <a:r>
              <a:rPr lang="pl-PL" dirty="0" smtClean="0"/>
              <a:t>Gombrowicza</a:t>
            </a:r>
            <a:r>
              <a:rPr lang="pl-PL" dirty="0"/>
              <a:t>), do nauczyciela należy wybór co najmniej ośmiu pozostałych </a:t>
            </a:r>
            <a:r>
              <a:rPr lang="pl-PL" dirty="0" smtClean="0"/>
              <a:t>większych tekstów</a:t>
            </a:r>
            <a:r>
              <a:rPr lang="pl-PL" dirty="0"/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77272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49280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95536" y="6515017"/>
            <a:ext cx="835292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38121508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/>
              <a:t>kryterium pragmatyczne</a:t>
            </a:r>
            <a:r>
              <a:rPr lang="pl-PL" dirty="0"/>
              <a:t>, według którego będzie możliwość rzetelnego </a:t>
            </a:r>
            <a:r>
              <a:rPr lang="pl-PL" dirty="0" smtClean="0"/>
              <a:t>omówienia przyjętych </a:t>
            </a:r>
            <a:r>
              <a:rPr lang="pl-PL" dirty="0"/>
              <a:t>w programie tekstów;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Kryteria doboru tekstów</a:t>
            </a:r>
            <a:endParaRPr lang="pl-P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805264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33336" y="642181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pPr algn="ctr"/>
            <a:r>
              <a:rPr lang="pl-PL" sz="9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92370114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u="sng" dirty="0"/>
              <a:t>kryterium estetyczne </a:t>
            </a:r>
            <a:r>
              <a:rPr lang="pl-PL" dirty="0"/>
              <a:t>wskazujące</a:t>
            </a:r>
            <a:r>
              <a:rPr lang="pl-PL" dirty="0" smtClean="0"/>
              <a:t>: </a:t>
            </a:r>
          </a:p>
          <a:p>
            <a:pPr marL="109728" indent="0">
              <a:buNone/>
            </a:pPr>
            <a:r>
              <a:rPr lang="pl-PL" dirty="0" smtClean="0"/>
              <a:t>− </a:t>
            </a:r>
            <a:r>
              <a:rPr lang="pl-PL" dirty="0"/>
              <a:t>w szkole podstawowej lektury atrakcyjne dla ucznia (nie ma bowiem </a:t>
            </a:r>
            <a:r>
              <a:rPr lang="pl-PL" dirty="0" smtClean="0"/>
              <a:t>innego sposobu </a:t>
            </a:r>
            <a:r>
              <a:rPr lang="pl-PL" dirty="0"/>
              <a:t>kształcenia u ucznia nawyku czytania niż poprzez takie </a:t>
            </a:r>
            <a:r>
              <a:rPr lang="pl-PL" dirty="0" smtClean="0"/>
              <a:t>pozycje, które </a:t>
            </a:r>
            <a:r>
              <a:rPr lang="pl-PL" dirty="0"/>
              <a:t>mu się podobają</a:t>
            </a:r>
            <a:r>
              <a:rPr lang="pl-PL" dirty="0" smtClean="0"/>
              <a:t>), − </a:t>
            </a:r>
            <a:r>
              <a:rPr lang="pl-PL" dirty="0"/>
              <a:t>w gimnazjum zaś pozycje bliskie upodobaniom ucznia (z zakresu </a:t>
            </a:r>
            <a:r>
              <a:rPr lang="pl-PL" dirty="0" smtClean="0"/>
              <a:t>literatury młodzieżowej </a:t>
            </a:r>
            <a:r>
              <a:rPr lang="pl-PL" dirty="0"/>
              <a:t>lub popularnej), lecz także wprowadzane powoli arcydzieła </a:t>
            </a:r>
            <a:r>
              <a:rPr lang="pl-PL" dirty="0" smtClean="0"/>
              <a:t>literatury polskiej </a:t>
            </a:r>
            <a:r>
              <a:rPr lang="pl-PL" dirty="0"/>
              <a:t>i światowej (będące dla młodego człowieka trudnym </a:t>
            </a:r>
            <a:r>
              <a:rPr lang="pl-PL" dirty="0" smtClean="0"/>
              <a:t>wyzwaniem estetycznym </a:t>
            </a:r>
            <a:r>
              <a:rPr lang="pl-PL" dirty="0"/>
              <a:t>i poznawczym, lecz zachęcony do czytania na </a:t>
            </a:r>
            <a:r>
              <a:rPr lang="pl-PL" dirty="0" smtClean="0"/>
              <a:t>wcześniejszym etapie </a:t>
            </a:r>
            <a:r>
              <a:rPr lang="pl-PL" dirty="0"/>
              <a:t>może otworzyć się i na nie</a:t>
            </a:r>
            <a:r>
              <a:rPr lang="pl-PL" dirty="0" smtClean="0"/>
              <a:t>), </a:t>
            </a:r>
          </a:p>
          <a:p>
            <a:pPr marL="109728" indent="0">
              <a:buNone/>
            </a:pPr>
            <a:r>
              <a:rPr lang="pl-PL" dirty="0" smtClean="0"/>
              <a:t>− </a:t>
            </a:r>
            <a:r>
              <a:rPr lang="pl-PL" dirty="0"/>
              <a:t>w szkole ponadgimnazjalnej (gdzie w myśl założeń podstawy powinien </a:t>
            </a:r>
            <a:r>
              <a:rPr lang="pl-PL" dirty="0" smtClean="0"/>
              <a:t>znaleźć się </a:t>
            </a:r>
            <a:r>
              <a:rPr lang="pl-PL" dirty="0"/>
              <a:t>czytelnik już do czytania wyrobiony, a nie do niego zrażony) – w </a:t>
            </a:r>
            <a:r>
              <a:rPr lang="pl-PL" dirty="0" smtClean="0"/>
              <a:t>większości arcydzieła </a:t>
            </a:r>
            <a:r>
              <a:rPr lang="pl-PL" dirty="0"/>
              <a:t>i utwory z różnych względów ważne dla kultury;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05264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851717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95536" y="6468267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  <a:p>
            <a:pPr algn="ctr"/>
            <a:r>
              <a:rPr lang="pl-PL" sz="9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02927282"/>
      </p:ext>
    </p:extLst>
  </p:cSld>
  <p:clrMapOvr>
    <a:masterClrMapping/>
  </p:clrMapOvr>
  <p:transition spd="slow">
    <p:pull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256</TotalTime>
  <Words>2255</Words>
  <Application>Microsoft Office PowerPoint</Application>
  <PresentationFormat>Pokaz na ekranie (4:3)</PresentationFormat>
  <Paragraphs>173</Paragraphs>
  <Slides>36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Hol</vt:lpstr>
      <vt:lpstr>Jak ciekawie omówić lekturę</vt:lpstr>
      <vt:lpstr></vt:lpstr>
      <vt:lpstr>Prezentacja programu PowerPoint</vt:lpstr>
      <vt:lpstr>Trochę teorii… (którą wszyscy znamy, ale tak gwoli wstępu…)</vt:lpstr>
      <vt:lpstr>Prezentacja programu PowerPoint</vt:lpstr>
      <vt:lpstr>Prezentacja programu PowerPoint</vt:lpstr>
      <vt:lpstr>Prezentacja programu PowerPoint</vt:lpstr>
      <vt:lpstr>Kryteria doboru tekstów</vt:lpstr>
      <vt:lpstr>Prezentacja programu PowerPoint</vt:lpstr>
      <vt:lpstr>Prezentacja programu PowerPoint</vt:lpstr>
      <vt:lpstr>Prezentacja programu PowerPoint</vt:lpstr>
      <vt:lpstr>Prezentacja programu PowerPoint</vt:lpstr>
      <vt:lpstr>Lektura uczy, bawi, wychowuje…</vt:lpstr>
      <vt:lpstr>Etapy pracy z lekturą:</vt:lpstr>
      <vt:lpstr>Faza 1. Zajęcia wyprzedzające </vt:lpstr>
      <vt:lpstr>Faza 2. Działania wstępne (sfera emocji i sfera intelektu) </vt:lpstr>
      <vt:lpstr>Faza 3. Problematyzacja </vt:lpstr>
      <vt:lpstr>Faza 4. Analiza i interpretacja</vt:lpstr>
      <vt:lpstr>Prezentacja programu PowerPoint</vt:lpstr>
      <vt:lpstr>Analiza</vt:lpstr>
      <vt:lpstr>Interpretacja</vt:lpstr>
      <vt:lpstr>Faza 5. Rozwiązanie problemu </vt:lpstr>
      <vt:lpstr>Faza 6. Wartościowanie </vt:lpstr>
      <vt:lpstr>7. Praca domowa </vt:lpstr>
      <vt:lpstr>Formy pracy  z książką zależą od możliwości  i zainteresowań dzieci. </vt:lpstr>
      <vt:lpstr></vt:lpstr>
      <vt:lpstr>Lektura uczy, bawi, wychowuje</vt:lpstr>
      <vt:lpstr>Prezentacja programu PowerPoint</vt:lpstr>
      <vt:lpstr>Prezentacja programu PowerPoint</vt:lpstr>
      <vt:lpstr>Prezentacja programu PowerPoint</vt:lpstr>
      <vt:lpstr></vt:lpstr>
      <vt:lpstr>Ciekawe sposoby na lekturę:</vt:lpstr>
      <vt:lpstr>Prezentacja programu PowerPoint</vt:lpstr>
      <vt:lpstr>Zabawy i gry tematyczne:</vt:lpstr>
      <vt:lpstr>Konkluzja…</vt:lpstr>
      <vt:lpstr>Dziękuję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ciekawie omówić lekturę</dc:title>
  <dc:creator>bell</dc:creator>
  <cp:lastModifiedBy>PC</cp:lastModifiedBy>
  <cp:revision>24</cp:revision>
  <dcterms:created xsi:type="dcterms:W3CDTF">2013-02-09T19:21:34Z</dcterms:created>
  <dcterms:modified xsi:type="dcterms:W3CDTF">2014-01-28T11:09:57Z</dcterms:modified>
</cp:coreProperties>
</file>